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1" r:id="rId2"/>
    <p:sldId id="256" r:id="rId3"/>
    <p:sldId id="258" r:id="rId4"/>
    <p:sldId id="259" r:id="rId5"/>
    <p:sldId id="260" r:id="rId6"/>
    <p:sldId id="264" r:id="rId7"/>
    <p:sldId id="263" r:id="rId8"/>
    <p:sldId id="257" r:id="rId9"/>
    <p:sldId id="265" r:id="rId10"/>
    <p:sldId id="266" r:id="rId11"/>
    <p:sldId id="267" r:id="rId12"/>
    <p:sldId id="268" r:id="rId13"/>
    <p:sldId id="269" r:id="rId14"/>
    <p:sldId id="270" r:id="rId15"/>
    <p:sldId id="271" r:id="rId16"/>
    <p:sldId id="262" r:id="rId1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323" autoAdjust="0"/>
  </p:normalViewPr>
  <p:slideViewPr>
    <p:cSldViewPr>
      <p:cViewPr varScale="1">
        <p:scale>
          <a:sx n="78" d="100"/>
          <a:sy n="78" d="100"/>
        </p:scale>
        <p:origin x="108" y="3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fld id="{B4C71EC6-210F-42DE-9C53-41977AD35B3D}" type="datetimeFigureOut">
              <a:rPr lang="ru-RU" smtClean="0"/>
              <a:pPr/>
              <a:t>09.11.2023</a:t>
            </a:fld>
            <a:endParaRPr lang="ru-RU"/>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endParaRPr lang="ru-RU"/>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fld id="{B19B0651-EE4F-4900-A07F-96A6BFA9D0F0}"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pPr/>
              <a:t>09.11.2023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pPr/>
              <a:t>09.11.2023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pPr/>
              <a:t>09.11.2023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
        <p:nvSpPr>
          <p:cNvPr id="7" name="Заголовок 6"/>
          <p:cNvSpPr>
            <a:spLocks noGrp="1"/>
          </p:cNvSpPr>
          <p:nvPr>
            <p:ph type="title"/>
          </p:nvPr>
        </p:nvSpPr>
        <p:spPr/>
        <p:txBody>
          <a:bodyPr rtlCol="0"/>
          <a:lstStyle/>
          <a:p>
            <a:r>
              <a:rPr kumimoji="0" lang="ru-RU"/>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pPr/>
              <a:t>09.11.2023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2">
        <a:schemeClr val="bg1"/>
      </p:bgRef>
    </p:bg>
    <p:spTree>
      <p:nvGrpSpPr>
        <p:cNvPr id="1" name=""/>
        <p:cNvGrpSpPr/>
        <p:nvPr/>
      </p:nvGrpSpPr>
      <p:grpSpPr>
        <a:xfrm>
          <a:off x="0" y="0"/>
          <a:ext cx="0" cy="0"/>
          <a:chOff x="0" y="0"/>
          <a:chExt cx="0" cy="0"/>
        </a:xfrm>
      </p:grpSpPr>
      <p:sp>
        <p:nvSpPr>
          <p:cNvPr id="3" name="Объект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Объект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p:txBody>
          <a:bodyPr/>
          <a:lstStyle/>
          <a:p>
            <a:fld id="{B4C71EC6-210F-42DE-9C53-41977AD35B3D}" type="datetimeFigureOut">
              <a:rPr lang="ru-RU" smtClean="0"/>
              <a:pPr/>
              <a:t>09.11.2023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
        <p:nvSpPr>
          <p:cNvPr id="8" name="Заголовок 7"/>
          <p:cNvSpPr>
            <a:spLocks noGrp="1"/>
          </p:cNvSpPr>
          <p:nvPr>
            <p:ph type="title"/>
          </p:nvPr>
        </p:nvSpPr>
        <p:spPr/>
        <p:txBody>
          <a:bodyPr rtlCol="0"/>
          <a:lstStyle/>
          <a:p>
            <a:r>
              <a:rPr kumimoji="0" lang="ru-RU"/>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a:t>Образец текста</a:t>
            </a:r>
          </a:p>
        </p:txBody>
      </p:sp>
      <p:sp>
        <p:nvSpPr>
          <p:cNvPr id="5" name="Объект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6" name="Объект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7" name="Дата 6"/>
          <p:cNvSpPr>
            <a:spLocks noGrp="1"/>
          </p:cNvSpPr>
          <p:nvPr>
            <p:ph type="dt" sz="half" idx="10"/>
          </p:nvPr>
        </p:nvSpPr>
        <p:spPr/>
        <p:txBody>
          <a:bodyPr/>
          <a:lstStyle/>
          <a:p>
            <a:fld id="{B4C71EC6-210F-42DE-9C53-41977AD35B3D}" type="datetimeFigureOut">
              <a:rPr lang="ru-RU" smtClean="0"/>
              <a:pPr/>
              <a:t>09.11.2023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Ref idx="1002">
        <a:schemeClr val="bg1"/>
      </p:bgRef>
    </p:bg>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B4C71EC6-210F-42DE-9C53-41977AD35B3D}" type="datetimeFigureOut">
              <a:rPr lang="ru-RU" smtClean="0"/>
              <a:pPr/>
              <a:t>09.11.2023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pPr/>
              <a:t>‹#›</a:t>
            </a:fld>
            <a:endParaRPr lang="ru-RU"/>
          </a:p>
        </p:txBody>
      </p:sp>
      <p:sp>
        <p:nvSpPr>
          <p:cNvPr id="6" name="Заголовок 5"/>
          <p:cNvSpPr>
            <a:spLocks noGrp="1"/>
          </p:cNvSpPr>
          <p:nvPr>
            <p:ph type="title"/>
          </p:nvPr>
        </p:nvSpPr>
        <p:spPr/>
        <p:txBody>
          <a:bodyPr rtlCol="0"/>
          <a:lstStyle/>
          <a:p>
            <a:r>
              <a:rPr kumimoji="0" lang="ru-RU"/>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pPr/>
              <a:t>09.11.2023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a:t>Образец текста</a:t>
            </a:r>
          </a:p>
        </p:txBody>
      </p:sp>
      <p:sp>
        <p:nvSpPr>
          <p:cNvPr id="4" name="Объект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p>
            <a:fld id="{B4C71EC6-210F-42DE-9C53-41977AD35B3D}" type="datetimeFigureOut">
              <a:rPr lang="ru-RU" smtClean="0"/>
              <a:pPr/>
              <a:t>09.11.2023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fld id="{B4C71EC6-210F-42DE-9C53-41977AD35B3D}" type="datetimeFigureOut">
              <a:rPr lang="ru-RU" smtClean="0"/>
              <a:pPr/>
              <a:t>09.11.2023</a:t>
            </a:fld>
            <a:endParaRPr lang="ru-RU"/>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ru-RU"/>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fld id="{B19B0651-EE4F-4900-A07F-96A6BFA9D0F0}" type="slidenum">
              <a:rPr lang="ru-RU" smtClean="0"/>
              <a:pPr/>
              <a:t>‹#›</a:t>
            </a:fld>
            <a:endParaRPr lang="ru-RU"/>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a:t>Образец заголовка</a:t>
            </a:r>
            <a:endParaRPr kumimoji="0" lang="en-US"/>
          </a:p>
        </p:txBody>
      </p:sp>
      <p:sp>
        <p:nvSpPr>
          <p:cNvPr id="8" name="Полилиния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олилиния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Полилиния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олилиния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ru-RU"/>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ru-RU"/>
              <a:t>Образец текста</a:t>
            </a:r>
          </a:p>
          <a:p>
            <a:pPr lvl="1" eaLnBrk="1" latinLnBrk="0" hangingPunct="1"/>
            <a:r>
              <a:rPr kumimoji="0" lang="ru-RU"/>
              <a:t>Второй уровень</a:t>
            </a:r>
          </a:p>
          <a:p>
            <a:pPr lvl="2" eaLnBrk="1" latinLnBrk="0" hangingPunct="1"/>
            <a:r>
              <a:rPr kumimoji="0" lang="ru-RU"/>
              <a:t>Третий уровень</a:t>
            </a:r>
          </a:p>
          <a:p>
            <a:pPr lvl="3" eaLnBrk="1" latinLnBrk="0" hangingPunct="1"/>
            <a:r>
              <a:rPr kumimoji="0" lang="ru-RU"/>
              <a:t>Четвертый уровень</a:t>
            </a:r>
          </a:p>
          <a:p>
            <a:pPr lvl="4" eaLnBrk="1" latinLnBrk="0" hangingPunct="1"/>
            <a:r>
              <a:rPr kumimoji="0" lang="ru-RU"/>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B4C71EC6-210F-42DE-9C53-41977AD35B3D}" type="datetimeFigureOut">
              <a:rPr lang="ru-RU" smtClean="0"/>
              <a:pPr/>
              <a:t>09.11.2023</a:t>
            </a:fld>
            <a:endParaRPr lang="ru-RU"/>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ru-RU"/>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19B0651-EE4F-4900-A07F-96A6BFA9D0F0}"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11560" y="1052736"/>
            <a:ext cx="7772400" cy="1944215"/>
          </a:xfrm>
        </p:spPr>
        <p:txBody>
          <a:bodyPr>
            <a:noAutofit/>
          </a:bodyPr>
          <a:lstStyle/>
          <a:p>
            <a:pPr marL="457200" algn="ctr">
              <a:lnSpc>
                <a:spcPct val="115000"/>
              </a:lnSpc>
              <a:spcAft>
                <a:spcPts val="1000"/>
              </a:spcAft>
            </a:pPr>
            <a:r>
              <a:rPr lang="kk-KZ" sz="3600" b="1" i="1" dirty="0">
                <a:effectLst/>
                <a:latin typeface="Times New Roman" panose="02020603050405020304" pitchFamily="18" charset="0"/>
                <a:ea typeface="Calibri" panose="020F0502020204030204" pitchFamily="34" charset="0"/>
                <a:cs typeface="Times New Roman" panose="02020603050405020304" pitchFamily="18" charset="0"/>
              </a:rPr>
              <a:t>Дене шынықтыру педагогикалық кәсіби іс-әрекет ретінде </a:t>
            </a:r>
            <a:endParaRPr lang="ru-KZ"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703414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395536" y="260648"/>
            <a:ext cx="8424936" cy="4824536"/>
          </a:xfrm>
        </p:spPr>
        <p:txBody>
          <a:bodyPr>
            <a:noAutofit/>
          </a:bodyPr>
          <a:lstStyle/>
          <a:p>
            <a:pPr algn="just"/>
            <a:br>
              <a:rPr lang="kk-KZ" sz="2000" dirty="0"/>
            </a:br>
            <a:br>
              <a:rPr lang="kk-KZ" sz="2000" dirty="0"/>
            </a:br>
            <a:br>
              <a:rPr lang="kk-KZ" sz="2000" dirty="0"/>
            </a:br>
            <a:br>
              <a:rPr lang="kk-KZ" sz="2000" dirty="0"/>
            </a:br>
            <a:br>
              <a:rPr lang="kk-KZ" sz="2000" dirty="0"/>
            </a:br>
            <a:br>
              <a:rPr lang="kk-KZ" sz="2000" dirty="0"/>
            </a:br>
            <a:r>
              <a:rPr lang="kk-KZ" sz="2000" dirty="0"/>
              <a:t>Оқыту процесінде ерекше орын алатын оқыту әрекеті мен тұтас педагогикалық процесте жүзеге асырылатын тәрбие жұмысын салыстырып өтейік. </a:t>
            </a:r>
            <a:br>
              <a:rPr lang="ru-RU" sz="2000" dirty="0"/>
            </a:br>
            <a:r>
              <a:rPr lang="kk-KZ" sz="2000" dirty="0"/>
              <a:t> Кез келген ұйымдастыру формасы сияқты, оқыту да уақытты, нақты мақсатты, оған жету варианттарын қажет етеді. Оқытудың тиімділігінің маңызды критерийі оқу мақсатына жету болып табылады. </a:t>
            </a:r>
            <a:br>
              <a:rPr lang="ru-RU" sz="2000" dirty="0"/>
            </a:br>
            <a:r>
              <a:rPr lang="kk-KZ" sz="2000" dirty="0"/>
              <a:t> Ал тәрбие жұмысы кез келген ұйымдастыру формасы ретінде нақты мақсатқа жетуді талап етепейді. Тәрбие жұмысында мақсатқа бағытталған нақты міндеттерді алдын ала көруге болады. Тәрбие міндеттерін шешу тиімділігінің маңызды критерийі эмоция, мінез құлық, іс әрекеттерде көрінетін тәрбиеленушілер санасының өзгеруі. </a:t>
            </a:r>
            <a:br>
              <a:rPr lang="ru-RU" sz="2000" dirty="0"/>
            </a:br>
            <a:endParaRPr lang="ru-RU" sz="2000" b="0" dirty="0">
              <a:effectLs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pPr algn="just">
              <a:buNone/>
            </a:pPr>
            <a:r>
              <a:rPr lang="kk-KZ" dirty="0"/>
              <a:t>   Н.В.Кузьмина педагогикалық іс әрекет құрылымына бір бірімен тығыз байланысты 3 компонентті көрсетеді: </a:t>
            </a:r>
            <a:endParaRPr lang="ru-RU" dirty="0"/>
          </a:p>
          <a:p>
            <a:pPr lvl="0"/>
            <a:r>
              <a:rPr lang="kk-KZ" dirty="0"/>
              <a:t>Құрылымдық</a:t>
            </a:r>
            <a:endParaRPr lang="ru-RU" dirty="0"/>
          </a:p>
          <a:p>
            <a:pPr lvl="0"/>
            <a:r>
              <a:rPr lang="kk-KZ" dirty="0"/>
              <a:t>Ұйымдастырушы</a:t>
            </a:r>
            <a:endParaRPr lang="ru-RU" dirty="0"/>
          </a:p>
          <a:p>
            <a:pPr lvl="0"/>
            <a:r>
              <a:rPr lang="kk-KZ" dirty="0"/>
              <a:t>Коммуникативті</a:t>
            </a:r>
            <a:endParaRPr lang="ru-RU" dirty="0"/>
          </a:p>
          <a:p>
            <a:endParaRPr lang="ru-RU" dirty="0"/>
          </a:p>
        </p:txBody>
      </p:sp>
      <p:sp>
        <p:nvSpPr>
          <p:cNvPr id="3" name="Заголовок 2"/>
          <p:cNvSpPr>
            <a:spLocks noGrp="1"/>
          </p:cNvSpPr>
          <p:nvPr>
            <p:ph type="title"/>
          </p:nvPr>
        </p:nvSpPr>
        <p:spPr/>
        <p:txBody>
          <a:bodyPr>
            <a:normAutofit fontScale="90000"/>
          </a:bodyPr>
          <a:lstStyle/>
          <a:p>
            <a:pPr algn="ctr"/>
            <a:r>
              <a:rPr lang="kk-KZ" u="sng" dirty="0"/>
              <a:t>Педагогикалық іс әрекеттің құрылымы</a:t>
            </a:r>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1556792"/>
            <a:ext cx="8229600" cy="4450499"/>
          </a:xfrm>
        </p:spPr>
        <p:txBody>
          <a:bodyPr>
            <a:normAutofit/>
          </a:bodyPr>
          <a:lstStyle/>
          <a:p>
            <a:pPr algn="ctr">
              <a:buNone/>
            </a:pPr>
            <a:r>
              <a:rPr lang="kk-KZ" dirty="0"/>
              <a:t>   </a:t>
            </a:r>
            <a:r>
              <a:rPr lang="kk-KZ" b="1" dirty="0"/>
              <a:t>Құрылымдық әрекет үшке бөлінеді: </a:t>
            </a:r>
            <a:endParaRPr lang="ru-RU" b="1" dirty="0"/>
          </a:p>
          <a:p>
            <a:pPr lvl="0"/>
            <a:r>
              <a:rPr lang="kk-KZ" dirty="0"/>
              <a:t>Құрылымдық мағыналы (оқу материалын таңдау, педагогикалық процесті жоспарлау және құру),</a:t>
            </a:r>
            <a:endParaRPr lang="ru-RU" dirty="0"/>
          </a:p>
          <a:p>
            <a:pPr lvl="0"/>
            <a:r>
              <a:rPr lang="kk-KZ" dirty="0"/>
              <a:t>Құрылымдық ореативті(өз әрекеті мен оқушылар әрекетін жоспарлау),</a:t>
            </a:r>
            <a:endParaRPr lang="ru-RU" dirty="0"/>
          </a:p>
          <a:p>
            <a:pPr lvl="0"/>
            <a:r>
              <a:rPr lang="kk-KZ" dirty="0"/>
              <a:t>Құрылымдық материалды(педагогикалық процестің оқу материалды базасын жобалау).  </a:t>
            </a:r>
            <a:endParaRPr lang="ru-RU" dirty="0"/>
          </a:p>
          <a:p>
            <a:endParaRPr lang="ru-RU" dirty="0"/>
          </a:p>
        </p:txBody>
      </p:sp>
      <p:sp>
        <p:nvSpPr>
          <p:cNvPr id="3" name="Заголовок 2"/>
          <p:cNvSpPr>
            <a:spLocks noGrp="1"/>
          </p:cNvSpPr>
          <p:nvPr>
            <p:ph type="title"/>
          </p:nvPr>
        </p:nvSpPr>
        <p:spPr>
          <a:xfrm>
            <a:off x="539552" y="548680"/>
            <a:ext cx="8147248" cy="1008112"/>
          </a:xfrm>
        </p:spPr>
        <p:txBody>
          <a:bodyPr>
            <a:normAutofit/>
          </a:bodyPr>
          <a:lstStyle/>
          <a:p>
            <a:pPr algn="just"/>
            <a:r>
              <a:rPr lang="kk-KZ" sz="2400" dirty="0"/>
              <a:t>Педагогикалық іс әрекеттің бұл түрлерін нәтижелі жүзеге асыруда іскерліктермен қабілет қажет.</a:t>
            </a:r>
            <a:endParaRPr lang="ru-RU"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0" y="2852936"/>
            <a:ext cx="8686800" cy="3154355"/>
          </a:xfrm>
        </p:spPr>
        <p:txBody>
          <a:bodyPr>
            <a:normAutofit/>
          </a:bodyPr>
          <a:lstStyle/>
          <a:p>
            <a:pPr algn="just"/>
            <a:r>
              <a:rPr lang="kk-KZ" sz="2800" i="1" dirty="0"/>
              <a:t>Коммуникативті әрекет </a:t>
            </a:r>
            <a:r>
              <a:rPr lang="kk-KZ" sz="2800" dirty="0"/>
              <a:t>педагогтың тәрбиеленушілермен, мектептің басқа педагогтарымен, қоғамның өкілдерімен, ата аналармен педагогикалық қатынас орнатуға бағытталған әрекет.  </a:t>
            </a:r>
            <a:endParaRPr lang="ru-RU" sz="2800" dirty="0"/>
          </a:p>
        </p:txBody>
      </p:sp>
      <p:sp>
        <p:nvSpPr>
          <p:cNvPr id="3" name="Заголовок 2"/>
          <p:cNvSpPr>
            <a:spLocks noGrp="1"/>
          </p:cNvSpPr>
          <p:nvPr>
            <p:ph type="title"/>
          </p:nvPr>
        </p:nvSpPr>
        <p:spPr>
          <a:xfrm>
            <a:off x="457200" y="274638"/>
            <a:ext cx="8229600" cy="2146250"/>
          </a:xfrm>
        </p:spPr>
        <p:txBody>
          <a:bodyPr>
            <a:normAutofit/>
          </a:bodyPr>
          <a:lstStyle/>
          <a:p>
            <a:pPr algn="just"/>
            <a:r>
              <a:rPr lang="kk-KZ" sz="2800" i="1" dirty="0"/>
              <a:t>Ұйымдастырушылық әрекет</a:t>
            </a:r>
            <a:r>
              <a:rPr lang="kk-KZ" sz="2800" dirty="0"/>
              <a:t> оқушылардың әр түрлі іс әрекетпен айналысып, ұжым және біріккен іс әрекетті ұйымдастыруға бағытталған әрекеттер жүйесін орындау.  </a:t>
            </a:r>
            <a:endParaRPr lang="ru-RU" sz="2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548680"/>
            <a:ext cx="8229600" cy="5458611"/>
          </a:xfrm>
        </p:spPr>
        <p:txBody>
          <a:bodyPr>
            <a:normAutofit fontScale="77500" lnSpcReduction="20000"/>
          </a:bodyPr>
          <a:lstStyle/>
          <a:p>
            <a:pPr algn="just"/>
            <a:r>
              <a:rPr lang="kk-KZ" sz="2600" dirty="0"/>
              <a:t>А.И.Шербаков құрылымдық, ұйымдастырушылық және зерттеушілік компоненттерді жалпы еңбек функцияларына жатқызады, яғни олар кез келген әрекетте көрініс береді. Бірақ ол педагогикалық процесті жүзеге асыру кезінде мұғалімнің функциясын нақтылап, педагогикалық іс әрекеттің ұйымдастырушы компонентіне ақпараттық, дамытушы, бағдарлы, мобилизациялық компоненттерін біріктіреді.  Бұл жерде зерттеушілік функцияға аса көңіл бөлу қажет. Зерттеушілік функцияны жүзеге асыру мұғалімнен педагогикалық құбылыстарға ғылыми тұрғыдан қарауды, эвристикалық ізденуді, ғылыми педагогикалық зерттеу әдістерін игеруді, өзінің және басқа мұғалімдердің тәжірибесін талдауды талап етеді. </a:t>
            </a:r>
            <a:endParaRPr lang="ru-RU" sz="2600" dirty="0"/>
          </a:p>
          <a:p>
            <a:pPr algn="just"/>
            <a:r>
              <a:rPr lang="kk-KZ" sz="2600" dirty="0"/>
              <a:t>Педагогикалық әрекеттің құрылымдық компонеті өз ішінде аналитикалық, болжамдық және жобалау болып бөлінеді. </a:t>
            </a:r>
            <a:endParaRPr lang="ru-RU" sz="2600" dirty="0"/>
          </a:p>
          <a:p>
            <a:pPr algn="just"/>
            <a:r>
              <a:rPr lang="kk-KZ" sz="2600" dirty="0"/>
              <a:t>Іс әрекеттің барлық компоненттері, функциялары кез келген педагог маманның жұмысында көрінеді. Оларды жүзеге асыру педагогтан арнайы іскерлігін талап етеді. </a:t>
            </a:r>
            <a:endParaRPr lang="ru-RU" sz="2600" dirty="0"/>
          </a:p>
          <a:p>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1196752"/>
            <a:ext cx="8229600" cy="4810539"/>
          </a:xfrm>
        </p:spPr>
        <p:txBody>
          <a:bodyPr>
            <a:normAutofit lnSpcReduction="10000"/>
          </a:bodyPr>
          <a:lstStyle/>
          <a:p>
            <a:pPr lvl="0" algn="just"/>
            <a:r>
              <a:rPr lang="kk-KZ" dirty="0"/>
              <a:t>«Педагогтың қызметін қалай елестетесіз» атты шығарма жазу. </a:t>
            </a:r>
            <a:endParaRPr lang="ru-RU" dirty="0"/>
          </a:p>
          <a:p>
            <a:pPr lvl="0" algn="just"/>
            <a:r>
              <a:rPr lang="kk-KZ" dirty="0"/>
              <a:t>Педагогтың мамандық шеберлігі неде, оны қалай түсінесіз, осы тақырыпқа реферат дайындап әкелу. </a:t>
            </a:r>
            <a:endParaRPr lang="ru-RU" dirty="0"/>
          </a:p>
          <a:p>
            <a:pPr lvl="0" algn="just"/>
            <a:r>
              <a:rPr lang="kk-KZ" dirty="0"/>
              <a:t>Педагогикалық іс әрекеттің негізгі құрылымын бөліп көрсет?</a:t>
            </a:r>
            <a:endParaRPr lang="ru-RU" dirty="0"/>
          </a:p>
          <a:p>
            <a:pPr lvl="0" algn="just"/>
            <a:r>
              <a:rPr lang="kk-KZ" dirty="0"/>
              <a:t>Педагогикалық іс әрекетте педагогтың орны </a:t>
            </a:r>
            <a:endParaRPr lang="ru-RU" dirty="0"/>
          </a:p>
          <a:p>
            <a:pPr lvl="0" algn="just"/>
            <a:r>
              <a:rPr lang="kk-KZ" dirty="0"/>
              <a:t>Педагогикалық іс әрекет оқыту тәрбиелеу үрдісі араларындағы айырмашылығы, түсіндіріп, мысал келтір. </a:t>
            </a:r>
            <a:endParaRPr lang="ru-RU" dirty="0"/>
          </a:p>
          <a:p>
            <a:endParaRPr lang="ru-RU" dirty="0"/>
          </a:p>
        </p:txBody>
      </p:sp>
      <p:sp>
        <p:nvSpPr>
          <p:cNvPr id="3" name="Заголовок 2"/>
          <p:cNvSpPr>
            <a:spLocks noGrp="1"/>
          </p:cNvSpPr>
          <p:nvPr>
            <p:ph type="title"/>
          </p:nvPr>
        </p:nvSpPr>
        <p:spPr>
          <a:xfrm>
            <a:off x="457200" y="476672"/>
            <a:ext cx="8229600" cy="504056"/>
          </a:xfrm>
        </p:spPr>
        <p:txBody>
          <a:bodyPr>
            <a:noAutofit/>
          </a:bodyPr>
          <a:lstStyle/>
          <a:p>
            <a:pPr algn="ctr"/>
            <a:r>
              <a:rPr lang="kk-KZ" sz="2400" i="1" u="sng" dirty="0">
                <a:effectLst/>
              </a:rPr>
              <a:t>Өзін-өзі бақылауға арналған тапсырмалар мен сұрақтар:</a:t>
            </a:r>
            <a:br>
              <a:rPr lang="ru-RU" sz="2400" i="1" u="sng" dirty="0">
                <a:effectLst/>
              </a:rPr>
            </a:br>
            <a:endParaRPr lang="ru-RU" sz="2400" i="1" u="sng" dirty="0">
              <a:effectLst/>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ÐÐ°ÑÑÐ¸Ð½ÐºÐ¸ Ð¿Ð¾ Ð·Ð°Ð¿ÑÐ¾ÑÑ Ð½Ð°Ð·Ð°ÑÐ»Ð°ÑÑÒ£ÑÐ·ÒÐ° ÑÐ°ÑÐ¼ÐµÑ"/>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22" y="0"/>
            <a:ext cx="9142678"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15474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43608" y="1340768"/>
            <a:ext cx="7056784" cy="1631216"/>
          </a:xfrm>
          <a:prstGeom prst="rect">
            <a:avLst/>
          </a:prstGeom>
        </p:spPr>
        <p:txBody>
          <a:bodyPr wrap="square">
            <a:spAutoFit/>
          </a:bodyPr>
          <a:lstStyle/>
          <a:p>
            <a:pPr lvl="0" algn="ctr"/>
            <a:r>
              <a:rPr lang="kk-KZ" sz="2000" b="1" dirty="0">
                <a:latin typeface="Times New Roman" pitchFamily="18" charset="0"/>
                <a:cs typeface="Times New Roman" pitchFamily="18" charset="0"/>
              </a:rPr>
              <a:t>Сабақтың жоспары:</a:t>
            </a:r>
          </a:p>
          <a:p>
            <a:pPr lvl="0" algn="just"/>
            <a:endParaRPr lang="kk-KZ" sz="2000" b="1" dirty="0">
              <a:latin typeface="Times New Roman" pitchFamily="18" charset="0"/>
              <a:cs typeface="Times New Roman" pitchFamily="18" charset="0"/>
            </a:endParaRPr>
          </a:p>
          <a:p>
            <a:pPr lvl="0"/>
            <a:r>
              <a:rPr lang="kk-KZ" sz="2000" dirty="0"/>
              <a:t>1. Педагогикалық іс әрекеттің мәні </a:t>
            </a:r>
            <a:endParaRPr lang="ru-RU" sz="2000" dirty="0"/>
          </a:p>
          <a:p>
            <a:pPr lvl="0"/>
            <a:r>
              <a:rPr lang="kk-KZ" sz="2000" dirty="0"/>
              <a:t>2. Педагогикалық іс әрекеттің негізгі түрлері</a:t>
            </a:r>
            <a:endParaRPr lang="ru-RU" sz="2000" dirty="0"/>
          </a:p>
          <a:p>
            <a:pPr lvl="0"/>
            <a:r>
              <a:rPr lang="kk-KZ" sz="2000" dirty="0"/>
              <a:t>3. Педагогикалық іс әрекеттің құрылымы </a:t>
            </a:r>
            <a:endParaRPr lang="ru-RU" sz="2000" dirty="0"/>
          </a:p>
        </p:txBody>
      </p:sp>
      <p:pic>
        <p:nvPicPr>
          <p:cNvPr id="1026" name="Picture 2" descr="ÐÐ°ÑÑÐ¸Ð½ÐºÐ¸ Ð¿Ð¾ Ð·Ð°Ð¿ÑÐ¾ÑÑ ÐºÐ½Ð¸Ð³Ð°"/>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15816" y="3140968"/>
            <a:ext cx="5904656" cy="3429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982604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3568" y="764704"/>
            <a:ext cx="7920880" cy="4339650"/>
          </a:xfrm>
          <a:prstGeom prst="rect">
            <a:avLst/>
          </a:prstGeom>
        </p:spPr>
        <p:txBody>
          <a:bodyPr wrap="square">
            <a:spAutoFit/>
          </a:bodyPr>
          <a:lstStyle/>
          <a:p>
            <a:r>
              <a:rPr lang="kk-KZ" sz="2400" b="1" i="1" dirty="0">
                <a:latin typeface="Times New Roman" pitchFamily="18" charset="0"/>
                <a:cs typeface="Times New Roman" pitchFamily="18" charset="0"/>
              </a:rPr>
              <a:t>Негізгі мақсат: </a:t>
            </a:r>
            <a:r>
              <a:rPr lang="kk-KZ" sz="2400" b="1" dirty="0">
                <a:latin typeface="Times New Roman" pitchFamily="18" charset="0"/>
                <a:cs typeface="Times New Roman" pitchFamily="18" charset="0"/>
              </a:rPr>
              <a:t> </a:t>
            </a:r>
            <a:r>
              <a:rPr lang="kk-KZ" sz="2400" dirty="0"/>
              <a:t> </a:t>
            </a:r>
          </a:p>
          <a:p>
            <a:pPr algn="just">
              <a:lnSpc>
                <a:spcPct val="150000"/>
              </a:lnSpc>
            </a:pPr>
            <a:r>
              <a:rPr lang="kk-KZ" sz="2400" dirty="0"/>
              <a:t>Педагогикалық іс әрекеттің мәнін талдауда, студенттік өзіндік ерекшеліктерін байқату.</a:t>
            </a:r>
            <a:endParaRPr lang="ru-RU" sz="2400" dirty="0"/>
          </a:p>
          <a:p>
            <a:pPr algn="just">
              <a:lnSpc>
                <a:spcPct val="150000"/>
              </a:lnSpc>
            </a:pPr>
            <a:r>
              <a:rPr lang="kk-KZ" sz="2400" dirty="0"/>
              <a:t>Педагогикалық іс әрекеттің негізгі түрлерін өз тәжірибесінде қолданыла алуын қалыптастыру. </a:t>
            </a:r>
            <a:endParaRPr lang="ru-RU" sz="2400" dirty="0"/>
          </a:p>
          <a:p>
            <a:pPr algn="just">
              <a:lnSpc>
                <a:spcPct val="150000"/>
              </a:lnSpc>
            </a:pPr>
            <a:r>
              <a:rPr lang="kk-KZ" sz="2400" dirty="0"/>
              <a:t>Өз бетінше жұмыс істеуін күшейту, өзінің іс әрекеттерінде педагогикалық шеберлікті қалыптастыру қызығушылығын ояту. </a:t>
            </a:r>
            <a:endParaRPr lang="ru-RU" sz="2400" dirty="0"/>
          </a:p>
        </p:txBody>
      </p:sp>
    </p:spTree>
    <p:extLst>
      <p:ext uri="{BB962C8B-B14F-4D97-AF65-F5344CB8AC3E}">
        <p14:creationId xmlns:p14="http://schemas.microsoft.com/office/powerpoint/2010/main" val="41539241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кругленный прямоугольник 1"/>
          <p:cNvSpPr/>
          <p:nvPr/>
        </p:nvSpPr>
        <p:spPr>
          <a:xfrm>
            <a:off x="467544" y="188640"/>
            <a:ext cx="8352928" cy="6336704"/>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kk-KZ" sz="2000" b="1" i="1" u="sng" dirty="0"/>
              <a:t>Педагогикалық іс әрекеттің мәні</a:t>
            </a:r>
          </a:p>
          <a:p>
            <a:endParaRPr lang="ru-RU" sz="2000" b="1" i="1" dirty="0"/>
          </a:p>
          <a:p>
            <a:pPr algn="just"/>
            <a:r>
              <a:rPr lang="kk-KZ" dirty="0"/>
              <a:t>Педагогикалық мамандақтың мәні оның өкілдері арқылы </a:t>
            </a:r>
            <a:r>
              <a:rPr lang="kk-KZ"/>
              <a:t>жүзеге асырылатын </a:t>
            </a:r>
            <a:r>
              <a:rPr lang="kk-KZ" dirty="0"/>
              <a:t>педагогикалық іс әрекет негізінен көрінеді. Бұл әлеуметтік әрекеттің ерекше түрі, ол жинақталған мәдениет пен тәжірибені ұрпақтан ұрпаққа беруге және қоғамда нақты әлеуметтік роль орындауға даярлық негізінде жеке бастың дамуына жағдай тудыруға бағытталған.  </a:t>
            </a:r>
            <a:endParaRPr lang="ru-RU" dirty="0"/>
          </a:p>
          <a:p>
            <a:pPr algn="just"/>
            <a:r>
              <a:rPr lang="kk-KZ" dirty="0"/>
              <a:t>Бұл іс әрекетті педагогтар ғана емес, сонымен қатар ата аналар, қоғамдық ұйымдар, өнеркәсіп пен мекемелердің жетекшілері, өндірістік және басқа топтар,  жалпы ақпарат құралдары жүзеге асырады. Бірақ, ең бірінші іс әрекет ол кәсіби әрекет, яғни педагог арқылы жүзеге асырылады, ал қалғандары жалпы педагогикалық болып табылады.  </a:t>
            </a:r>
          </a:p>
          <a:p>
            <a:pPr algn="just"/>
            <a:r>
              <a:rPr lang="kk-KZ" dirty="0"/>
              <a:t>Педагогикалық іс әрекет кәсіби әрекет сияқты арнайы қоғам ұйымдастырған білім беру мекемелерінде: мектепке дейнгі мекемелер, мектептер, кәсіби техникалық училищелер, орта арнаулы және жоғарғы оқу орындары, қосымша білім беретін мекемелер, біліктілікті жоғарылату, қайта даярлауда үлкен орын алады. </a:t>
            </a:r>
            <a:endParaRPr lang="ru-RU" dirty="0"/>
          </a:p>
          <a:p>
            <a:pPr algn="ctr"/>
            <a:endParaRPr lang="ru-RU" dirty="0"/>
          </a:p>
        </p:txBody>
      </p:sp>
    </p:spTree>
    <p:extLst>
      <p:ext uri="{BB962C8B-B14F-4D97-AF65-F5344CB8AC3E}">
        <p14:creationId xmlns:p14="http://schemas.microsoft.com/office/powerpoint/2010/main" val="41381430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кругленный прямоугольник 1"/>
          <p:cNvSpPr/>
          <p:nvPr/>
        </p:nvSpPr>
        <p:spPr>
          <a:xfrm>
            <a:off x="611560" y="260648"/>
            <a:ext cx="4248472" cy="540060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just"/>
            <a:r>
              <a:rPr lang="kk-KZ" sz="2400" dirty="0"/>
              <a:t>Педагогикалық іс әрекеттің мәнін түсіну үшін оның құрылымын талдау қажет, ал оның өзін мақсат, мотив, әрекет (операция), нәтиже бірлігінде қарау керек. </a:t>
            </a:r>
            <a:r>
              <a:rPr lang="kk-KZ" sz="2400" i="1" dirty="0"/>
              <a:t>Іс әрекеттің оның ішінде педагогикалық іс әрекеттің жүйелі сипаттамасы мақсат болып табылады.</a:t>
            </a:r>
            <a:endParaRPr lang="ru-RU" sz="2400" dirty="0"/>
          </a:p>
        </p:txBody>
      </p:sp>
      <p:pic>
        <p:nvPicPr>
          <p:cNvPr id="5122" name="Picture 2" descr="ÐÐ¾ÑÐ¾Ð¶ÐµÐµ Ð¸Ð·Ð¾Ð±ÑÐ°Ð¶ÐµÐ½Ð¸Ðµ"/>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004048" y="980728"/>
            <a:ext cx="3826197" cy="46805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354953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вал 1"/>
          <p:cNvSpPr/>
          <p:nvPr/>
        </p:nvSpPr>
        <p:spPr>
          <a:xfrm>
            <a:off x="683568" y="260648"/>
            <a:ext cx="7848872" cy="6336704"/>
          </a:xfrm>
          <a:prstGeom prst="ellipse">
            <a:avLst/>
          </a:prstGeom>
        </p:spPr>
        <p:style>
          <a:lnRef idx="0">
            <a:schemeClr val="accent4"/>
          </a:lnRef>
          <a:fillRef idx="3">
            <a:schemeClr val="accent4"/>
          </a:fillRef>
          <a:effectRef idx="3">
            <a:schemeClr val="accent4"/>
          </a:effectRef>
          <a:fontRef idx="minor">
            <a:schemeClr val="lt1"/>
          </a:fontRef>
        </p:style>
        <p:txBody>
          <a:bodyPr rtlCol="0" anchor="ctr"/>
          <a:lstStyle/>
          <a:p>
            <a:pPr algn="just"/>
            <a:r>
              <a:rPr lang="kk-KZ" sz="2000" i="1" dirty="0"/>
              <a:t>Педагогикалық іс әрекеттің мақсаты </a:t>
            </a:r>
            <a:r>
              <a:rPr lang="kk-KZ" sz="2000" dirty="0"/>
              <a:t>тәрбие мақсатын жүзеге асырумен тікелей байланысты. Бұл жалпы стратегиялық мақсат әр түрлі бағыттағы тәрбие мен оқытудың нақты міндеттерін шешуге бағытталған. </a:t>
            </a:r>
            <a:endParaRPr lang="ru-RU" sz="2000" dirty="0"/>
          </a:p>
          <a:p>
            <a:pPr algn="just"/>
            <a:r>
              <a:rPr lang="kk-KZ" sz="2000" dirty="0"/>
              <a:t>Педагогикалық іс әрекеттің мақаты тарихи құбылыс. Ол әлеуметтік даму тенденциясының көрінісі ретінде өңделіп қалыптасады, адамның рухани және табиғи мүмкіндіктерін ескере отырып талап қояды. Онда бір жағынан, әр түрлі әлеуметтік және этникалық топтардың қызығушылығы болса, екінші жағынан жеке тұлғаның қажеттілігі мен бағыты көрінеді.  </a:t>
            </a:r>
            <a:endParaRPr lang="ru-RU" sz="2000" dirty="0"/>
          </a:p>
        </p:txBody>
      </p:sp>
    </p:spTree>
    <p:extLst>
      <p:ext uri="{BB962C8B-B14F-4D97-AF65-F5344CB8AC3E}">
        <p14:creationId xmlns:p14="http://schemas.microsoft.com/office/powerpoint/2010/main" val="19848952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260648"/>
            <a:ext cx="8568952" cy="5909310"/>
          </a:xfrm>
          <a:prstGeom prst="rect">
            <a:avLst/>
          </a:prstGeom>
        </p:spPr>
        <p:txBody>
          <a:bodyPr wrap="square">
            <a:spAutoFit/>
          </a:bodyPr>
          <a:lstStyle/>
          <a:p>
            <a:pPr algn="ctr"/>
            <a:endParaRPr lang="ru-RU" b="1" dirty="0"/>
          </a:p>
          <a:p>
            <a:pPr algn="just"/>
            <a:r>
              <a:rPr lang="kk-KZ" sz="2400" dirty="0"/>
              <a:t>Педагогикалық іс әрекет мақсатының негізгі объектісі тәрбиеленуші орта, тәрбиеленуші іс әрекеті, тәрбиеленуші ұжым және тәрбиеленушілердің жеке дара ерекшеліктері болып табылады. Педагогикалық іс әрекеттің мақсатын жүзеге асыру әлеуметтік педагогикалық міндеттерді шешумен байланысты, атап айтқанда тәрбие ортасын қалыптастыру, тәрбиеленуші іс әрекетін ұйымдастыру, тәрбие ұжымын құру, жеке тұлғаны дамыту.</a:t>
            </a:r>
            <a:endParaRPr lang="ru-RU" sz="2400" dirty="0"/>
          </a:p>
          <a:p>
            <a:pPr algn="just"/>
            <a:r>
              <a:rPr lang="kk-KZ" sz="2400" dirty="0"/>
              <a:t>Педагогикалық іс әрекеттің мақсаты динамикалық құбылыс. Оның дамуы мынадай, қоғамдық даму тенденциясы ретінде пайда болып, Педагогикалық іс әрекеттің мазмұны, формасы, әдістерін қоғам қажеттілігіне сәйкестендіріп, жеке тұлғаның өз бетімен және социуммен дамуын қамтамасыз етеді.</a:t>
            </a:r>
            <a:endParaRPr lang="ru-RU" sz="2400" dirty="0"/>
          </a:p>
        </p:txBody>
      </p:sp>
    </p:spTree>
    <p:extLst>
      <p:ext uri="{BB962C8B-B14F-4D97-AF65-F5344CB8AC3E}">
        <p14:creationId xmlns:p14="http://schemas.microsoft.com/office/powerpoint/2010/main" val="34988231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476673"/>
            <a:ext cx="8280920" cy="5632311"/>
          </a:xfrm>
          <a:prstGeom prst="rect">
            <a:avLst/>
          </a:prstGeom>
        </p:spPr>
        <p:txBody>
          <a:bodyPr wrap="square">
            <a:spAutoFit/>
          </a:bodyPr>
          <a:lstStyle/>
          <a:p>
            <a:pPr algn="just"/>
            <a:r>
              <a:rPr lang="kk-KZ" sz="2400" dirty="0"/>
              <a:t>Педагогикалық іс әрекеттің барлық қасиеттері көрінетін негізгі бірлігі ол мақсаты мен мазмұнының бірлігі, яғни педагогикалық әрекет болып табылады. Педагогикалық әрекет түсінігі педагогикалық іс әрекеттің барлық формаларына (сабақ, экскурсия, жеке әңгіме т.б.) тән. Мұғалімнің педагогикалық әрекеті ең алдымен танымдық міндет формасында көрінеді. Өз біліміне сүйене отырып, теория жүзінде өз әрекетінің құрал, пән, нәтижесін салыстырады. Педагогикалық міндеттердің ерекшеліктерін жүзеге асыру ол онай емес.  Олар ойлауды, фактор, жағдайларды талдауды талап етеді. Сондықтан, педагогтың шығармашылығы жаңа педагогикалық міндеттерді шешуді іздестірумен байланысты. </a:t>
            </a:r>
            <a:endParaRPr lang="ru-RU" sz="2400" dirty="0"/>
          </a:p>
        </p:txBody>
      </p:sp>
    </p:spTree>
    <p:extLst>
      <p:ext uri="{BB962C8B-B14F-4D97-AF65-F5344CB8AC3E}">
        <p14:creationId xmlns:p14="http://schemas.microsoft.com/office/powerpoint/2010/main" val="12570683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620688"/>
            <a:ext cx="8229600" cy="5760640"/>
          </a:xfrm>
        </p:spPr>
        <p:txBody>
          <a:bodyPr>
            <a:normAutofit lnSpcReduction="10000"/>
          </a:bodyPr>
          <a:lstStyle/>
          <a:p>
            <a:pPr lvl="0"/>
            <a:r>
              <a:rPr lang="kk-KZ" b="1" i="1" u="sng" dirty="0"/>
              <a:t>Педагогикалық іс әрекеттің негізгі түрлері</a:t>
            </a:r>
            <a:endParaRPr lang="ru-RU" b="1" i="1" dirty="0"/>
          </a:p>
          <a:p>
            <a:pPr>
              <a:buNone/>
            </a:pPr>
            <a:r>
              <a:rPr lang="kk-KZ" dirty="0"/>
              <a:t>  </a:t>
            </a:r>
          </a:p>
          <a:p>
            <a:pPr algn="just">
              <a:buNone/>
            </a:pPr>
            <a:r>
              <a:rPr lang="kk-KZ" dirty="0"/>
              <a:t>  Тұтас педагогикалық процесте жүзеге асырылатын педагогикалық іс әрекеттің негізгі түрлері оқыту және тәрбие жұмысы болып табылады.  </a:t>
            </a:r>
            <a:endParaRPr lang="ru-RU" dirty="0"/>
          </a:p>
          <a:p>
            <a:pPr algn="just"/>
            <a:r>
              <a:rPr lang="kk-KZ" b="1" dirty="0"/>
              <a:t>Тәрбие жұмысы </a:t>
            </a:r>
            <a:r>
              <a:rPr lang="kk-KZ" dirty="0"/>
              <a:t>жеке тұлғаның жан жақты даму міндетін шешу мақсатында тәрбие ортасын ұйымдастыру мен тәрбиеленушілердің әр түрлі іс әрекетін басқаруға бағытталған педагогикалық әрекет. Ал оқыту ол оқушылардың танымдық іс әрекетін басқаруға бағытталған тәрбие әрекетінің түрі. </a:t>
            </a:r>
            <a:endParaRPr lang="ru-RU" dirty="0"/>
          </a:p>
          <a:p>
            <a:endParaRPr lang="ru-R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3049</TotalTime>
  <Words>980</Words>
  <Application>Microsoft Office PowerPoint</Application>
  <PresentationFormat>Экран (4:3)</PresentationFormat>
  <Paragraphs>48</Paragraphs>
  <Slides>16</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16</vt:i4>
      </vt:variant>
    </vt:vector>
  </HeadingPairs>
  <TitlesOfParts>
    <vt:vector size="23" baseType="lpstr">
      <vt:lpstr>Calibri</vt:lpstr>
      <vt:lpstr>Lucida Sans Unicode</vt:lpstr>
      <vt:lpstr>Times New Roman</vt:lpstr>
      <vt:lpstr>Verdana</vt:lpstr>
      <vt:lpstr>Wingdings 2</vt:lpstr>
      <vt:lpstr>Wingdings 3</vt:lpstr>
      <vt:lpstr>Открытая</vt:lpstr>
      <vt:lpstr>Дене шынықтыру педагогикалық кәсіби іс-әрекет ретінде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      Оқыту процесінде ерекше орын алатын оқыту әрекеті мен тұтас педагогикалық процесте жүзеге асырылатын тәрбие жұмысын салыстырып өтейік.   Кез келген ұйымдастыру формасы сияқты, оқыту да уақытты, нақты мақсатты, оған жету варианттарын қажет етеді. Оқытудың тиімділігінің маңызды критерийі оқу мақсатына жету болып табылады.   Ал тәрбие жұмысы кез келген ұйымдастыру формасы ретінде нақты мақсатқа жетуді талап етепейді. Тәрбие жұмысында мақсатқа бағытталған нақты міндеттерді алдын ала көруге болады. Тәрбие міндеттерін шешу тиімділігінің маңызды критерийі эмоция, мінез құлық, іс әрекеттерде көрінетін тәрбиеленушілер санасының өзгеруі.  </vt:lpstr>
      <vt:lpstr>Педагогикалық іс әрекеттің құрылымы</vt:lpstr>
      <vt:lpstr>Педагогикалық іс әрекеттің бұл түрлерін нәтижелі жүзеге асыруда іскерліктермен қабілет қажет.</vt:lpstr>
      <vt:lpstr>Ұйымдастырушылық әрекет оқушылардың әр түрлі іс әрекетпен айналысып, ұжым және біріккен іс әрекетті ұйымдастыруға бағытталған әрекеттер жүйесін орындау.  </vt:lpstr>
      <vt:lpstr>Презентация PowerPoint</vt:lpstr>
      <vt:lpstr>Өзін-өзі бақылауға арналған тапсырмалар мен сұрақтар: </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Тақырыбы: «Көру қабілеті бұзылған оқушылармен дене тәрбиесі сабақтарын жүргізу: Бірлесіп үйрету»</dc:title>
  <dc:creator>Пользователь</dc:creator>
  <cp:lastModifiedBy>user</cp:lastModifiedBy>
  <cp:revision>14</cp:revision>
  <dcterms:created xsi:type="dcterms:W3CDTF">2019-04-22T17:41:00Z</dcterms:created>
  <dcterms:modified xsi:type="dcterms:W3CDTF">2023-11-09T02:52:30Z</dcterms:modified>
</cp:coreProperties>
</file>